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4"/>
  </p:notesMasterIdLst>
  <p:sldIdLst>
    <p:sldId id="256" r:id="rId2"/>
    <p:sldId id="264" r:id="rId3"/>
    <p:sldId id="257" r:id="rId4"/>
    <p:sldId id="258" r:id="rId5"/>
    <p:sldId id="260" r:id="rId6"/>
    <p:sldId id="261" r:id="rId7"/>
    <p:sldId id="262" r:id="rId8"/>
    <p:sldId id="266" r:id="rId9"/>
    <p:sldId id="259" r:id="rId10"/>
    <p:sldId id="265" r:id="rId11"/>
    <p:sldId id="263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EA6A6-EA10-403C-AF14-5305F6D862CB}" type="datetimeFigureOut">
              <a:rPr lang="en-US" smtClean="0"/>
              <a:pPr/>
              <a:t>5/24/2011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3F32A5-B322-4707-B534-AD80DD30F06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3F32A5-B322-4707-B534-AD80DD30F060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dirty="0" smtClean="0"/>
              <a:t>Click to edit Master subtitle style</a:t>
            </a:r>
            <a:endParaRPr kumimoji="0"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DE3F-4AE3-4EAE-BC20-C9863850E616}" type="datetimeFigureOut">
              <a:rPr lang="en-US" smtClean="0"/>
              <a:pPr/>
              <a:t>5/24/2011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16E6C-0718-4084-AD78-6F5CABA9CC6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Espace réservé du pied de page 4"/>
          <p:cNvSpPr txBox="1">
            <a:spLocks/>
          </p:cNvSpPr>
          <p:nvPr userDrawn="1"/>
        </p:nvSpPr>
        <p:spPr bwMode="auto">
          <a:xfrm>
            <a:off x="0" y="6381750"/>
            <a:ext cx="9144000" cy="4762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www.blood.onlinesahaya.org</a:t>
            </a:r>
            <a:endParaRPr kumimoji="0" lang="en-US" sz="12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214282" y="71414"/>
            <a:ext cx="1214446" cy="1337520"/>
            <a:chOff x="571472" y="357166"/>
            <a:chExt cx="1214446" cy="1337520"/>
          </a:xfrm>
        </p:grpSpPr>
        <p:sp>
          <p:nvSpPr>
            <p:cNvPr id="8" name="Oval 7"/>
            <p:cNvSpPr/>
            <p:nvPr userDrawn="1"/>
          </p:nvSpPr>
          <p:spPr>
            <a:xfrm>
              <a:off x="571472" y="500042"/>
              <a:ext cx="1214446" cy="107157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Picture 9" descr="LOGO3"/>
            <p:cNvPicPr>
              <a:picLocks noChangeAspect="1" noChangeArrowheads="1"/>
            </p:cNvPicPr>
            <p:nvPr userDrawn="1"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71472" y="357166"/>
              <a:ext cx="1187477" cy="1337520"/>
            </a:xfrm>
            <a:prstGeom prst="rect">
              <a:avLst/>
            </a:prstGeom>
            <a:noFill/>
            <a:effectLst>
              <a:glow rad="635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DE3F-4AE3-4EAE-BC20-C9863850E616}" type="datetimeFigureOut">
              <a:rPr lang="en-US" smtClean="0"/>
              <a:pPr/>
              <a:t>5/24/2011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16E6C-0718-4084-AD78-6F5CABA9CC6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DE3F-4AE3-4EAE-BC20-C9863850E616}" type="datetimeFigureOut">
              <a:rPr lang="en-US" smtClean="0"/>
              <a:pPr/>
              <a:t>5/24/2011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16E6C-0718-4084-AD78-6F5CABA9CC6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DE3F-4AE3-4EAE-BC20-C9863850E616}" type="datetimeFigureOut">
              <a:rPr lang="en-US" smtClean="0"/>
              <a:pPr/>
              <a:t>5/24/2011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16E6C-0718-4084-AD78-6F5CABA9CC6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DE3F-4AE3-4EAE-BC20-C9863850E616}" type="datetimeFigureOut">
              <a:rPr lang="en-US" smtClean="0"/>
              <a:pPr/>
              <a:t>5/24/2011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16E6C-0718-4084-AD78-6F5CABA9CC6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DE3F-4AE3-4EAE-BC20-C9863850E616}" type="datetimeFigureOut">
              <a:rPr lang="en-US" smtClean="0"/>
              <a:pPr/>
              <a:t>5/24/2011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16E6C-0718-4084-AD78-6F5CABA9CC6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DE3F-4AE3-4EAE-BC20-C9863850E616}" type="datetimeFigureOut">
              <a:rPr lang="en-US" smtClean="0"/>
              <a:pPr/>
              <a:t>5/24/2011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16E6C-0718-4084-AD78-6F5CABA9CC6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DE3F-4AE3-4EAE-BC20-C9863850E616}" type="datetimeFigureOut">
              <a:rPr lang="en-US" smtClean="0"/>
              <a:pPr/>
              <a:t>5/24/2011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16E6C-0718-4084-AD78-6F5CABA9CC6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DE3F-4AE3-4EAE-BC20-C9863850E616}" type="datetimeFigureOut">
              <a:rPr lang="en-US" smtClean="0"/>
              <a:pPr/>
              <a:t>5/24/2011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0116E6C-0718-4084-AD78-6F5CABA9CC6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DE3F-4AE3-4EAE-BC20-C9863850E616}" type="datetimeFigureOut">
              <a:rPr lang="en-US" smtClean="0"/>
              <a:pPr/>
              <a:t>5/24/2011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16E6C-0718-4084-AD78-6F5CABA9CC6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DE3F-4AE3-4EAE-BC20-C9863850E616}" type="datetimeFigureOut">
              <a:rPr lang="en-US" smtClean="0"/>
              <a:pPr/>
              <a:t>5/24/2011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16E6C-0718-4084-AD78-6F5CABA9CC6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236DE3F-4AE3-4EAE-BC20-C9863850E616}" type="datetimeFigureOut">
              <a:rPr lang="en-US" smtClean="0"/>
              <a:pPr/>
              <a:t>5/24/2011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0116E6C-0718-4084-AD78-6F5CABA9CC6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  <p:grpSp>
        <p:nvGrpSpPr>
          <p:cNvPr id="14" name="Group 13"/>
          <p:cNvGrpSpPr/>
          <p:nvPr userDrawn="1"/>
        </p:nvGrpSpPr>
        <p:grpSpPr>
          <a:xfrm>
            <a:off x="214282" y="71414"/>
            <a:ext cx="1214446" cy="1337520"/>
            <a:chOff x="571472" y="357166"/>
            <a:chExt cx="1214446" cy="1337520"/>
          </a:xfrm>
        </p:grpSpPr>
        <p:sp>
          <p:nvSpPr>
            <p:cNvPr id="15" name="Oval 14"/>
            <p:cNvSpPr/>
            <p:nvPr userDrawn="1"/>
          </p:nvSpPr>
          <p:spPr>
            <a:xfrm>
              <a:off x="571472" y="500042"/>
              <a:ext cx="1214446" cy="107157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6" name="Picture 15" descr="LOGO3"/>
            <p:cNvPicPr>
              <a:picLocks noChangeAspect="1" noChangeArrowheads="1"/>
            </p:cNvPicPr>
            <p:nvPr userDrawn="1"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571472" y="357166"/>
              <a:ext cx="1187477" cy="1337520"/>
            </a:xfrm>
            <a:prstGeom prst="rect">
              <a:avLst/>
            </a:prstGeom>
            <a:noFill/>
            <a:effectLst>
              <a:glow rad="63500">
                <a:schemeClr val="accent5">
                  <a:satMod val="175000"/>
                  <a:alpha val="40000"/>
                </a:schemeClr>
              </a:glow>
            </a:effectLst>
          </p:spPr>
        </p:pic>
      </p:grpSp>
      <p:sp>
        <p:nvSpPr>
          <p:cNvPr id="17" name="Espace réservé du pied de page 4"/>
          <p:cNvSpPr txBox="1">
            <a:spLocks/>
          </p:cNvSpPr>
          <p:nvPr userDrawn="1"/>
        </p:nvSpPr>
        <p:spPr bwMode="auto">
          <a:xfrm>
            <a:off x="0" y="6381750"/>
            <a:ext cx="9144000" cy="4762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www.blood.onlinesahaya.org</a:t>
            </a:r>
            <a:endParaRPr kumimoji="0" lang="en-US" sz="1200" b="1" i="0" u="none" strike="noStrike" kern="1200" cap="none" spc="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bai.org/html/eyepledgeform.asp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bai.org/html/eyepledgeform.asp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571480"/>
            <a:ext cx="7851648" cy="1185858"/>
          </a:xfrm>
        </p:spPr>
        <p:txBody>
          <a:bodyPr/>
          <a:lstStyle/>
          <a:p>
            <a:r>
              <a:rPr lang="en-US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Donate Eyes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42910" y="6000768"/>
            <a:ext cx="5429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Donate Eyes to Give</a:t>
            </a:r>
            <a:r>
              <a:rPr lang="en-U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Light</a:t>
            </a:r>
            <a:endParaRPr lang="en-U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57686" y="2000240"/>
            <a:ext cx="478631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latin typeface="Bodoni MT Black" pitchFamily="18" charset="0"/>
              </a:rPr>
              <a:t>Why should we donate eyes?</a:t>
            </a:r>
            <a:r>
              <a:rPr lang="en-US" sz="2400" dirty="0" smtClean="0">
                <a:solidFill>
                  <a:srgbClr val="FFFF00"/>
                </a:solidFill>
                <a:latin typeface="Bodoni MT Black" pitchFamily="18" charset="0"/>
              </a:rPr>
              <a:t> </a:t>
            </a:r>
          </a:p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2800" dirty="0" smtClean="0"/>
              <a:t>"The eye is the window to the world, at the same time, it is the window of the soul." - </a:t>
            </a:r>
            <a:r>
              <a:rPr lang="en-US" sz="2800" dirty="0" smtClean="0">
                <a:solidFill>
                  <a:srgbClr val="FFFF00"/>
                </a:solidFill>
              </a:rPr>
              <a:t>Shakespeare. 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8" name="Picture 7" descr="th_EY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1357298"/>
            <a:ext cx="4000528" cy="40005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8992" y="2000240"/>
            <a:ext cx="5300642" cy="400052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In India, the number of curable blind people exceeds more than  5 millions </a:t>
            </a:r>
          </a:p>
          <a:p>
            <a:endParaRPr lang="en-US" dirty="0" smtClean="0"/>
          </a:p>
          <a:p>
            <a:r>
              <a:rPr lang="en-US" dirty="0" smtClean="0"/>
              <a:t>More than 30,000 new victims are added each year to the total list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Much of the blindness in our country is treatable, or preventable.</a:t>
            </a:r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643042" y="714356"/>
            <a:ext cx="70009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accent3"/>
                </a:solidFill>
              </a:rPr>
              <a:t>There is </a:t>
            </a:r>
            <a:r>
              <a:rPr lang="en-US" sz="3200" dirty="0" smtClean="0">
                <a:solidFill>
                  <a:srgbClr val="7030A0"/>
                </a:solidFill>
              </a:rPr>
              <a:t>no artificial substitute  </a:t>
            </a:r>
            <a:r>
              <a:rPr lang="en-US" sz="3200" dirty="0" smtClean="0">
                <a:solidFill>
                  <a:schemeClr val="accent3"/>
                </a:solidFill>
              </a:rPr>
              <a:t>to replace a human cornea (Eyes)</a:t>
            </a:r>
            <a:endParaRPr lang="en-US" sz="3200" dirty="0">
              <a:solidFill>
                <a:schemeClr val="accent3"/>
              </a:solidFill>
            </a:endParaRPr>
          </a:p>
        </p:txBody>
      </p:sp>
      <p:pic>
        <p:nvPicPr>
          <p:cNvPr id="5" name="Picture 4" descr="cornea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99436" y="2658028"/>
            <a:ext cx="3387277" cy="33575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expressive-ey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2643182"/>
            <a:ext cx="2978719" cy="228599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4744" y="2214554"/>
            <a:ext cx="5186370" cy="3840171"/>
          </a:xfrm>
        </p:spPr>
        <p:txBody>
          <a:bodyPr>
            <a:noAutofit/>
          </a:bodyPr>
          <a:lstStyle/>
          <a:p>
            <a:r>
              <a:rPr lang="en-US" sz="2300" dirty="0" smtClean="0"/>
              <a:t>If we have got God's gift of Vision;</a:t>
            </a:r>
          </a:p>
          <a:p>
            <a:pPr>
              <a:buNone/>
            </a:pPr>
            <a:r>
              <a:rPr lang="en-US" sz="2300" dirty="0" smtClean="0"/>
              <a:t>	if our Eyes can live even after death; why not try to pass it on to somebody who doesn't have it after our death?</a:t>
            </a:r>
          </a:p>
          <a:p>
            <a:r>
              <a:rPr lang="en-US" sz="2300" dirty="0" smtClean="0"/>
              <a:t>To give sight to the blind pledge your eyes first.</a:t>
            </a:r>
          </a:p>
          <a:p>
            <a:pPr>
              <a:buNone/>
            </a:pPr>
            <a:r>
              <a:rPr lang="en-US" sz="2300" u="sng" dirty="0" smtClean="0">
                <a:hlinkClick r:id="rId3"/>
              </a:rPr>
              <a:t>http://www.ebai.org/html/eyepledgeform.asp</a:t>
            </a:r>
            <a:endParaRPr lang="en-US" sz="2300" u="sng" dirty="0" smtClean="0"/>
          </a:p>
          <a:p>
            <a:r>
              <a:rPr lang="en-US" sz="2300" dirty="0" smtClean="0"/>
              <a:t>Inform your dear ones about your wish.</a:t>
            </a:r>
          </a:p>
          <a:p>
            <a:pPr>
              <a:buNone/>
            </a:pP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85720" y="714356"/>
            <a:ext cx="8858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Eye donation is one of the</a:t>
            </a:r>
          </a:p>
          <a:p>
            <a:pPr algn="ctr"/>
            <a:r>
              <a:rPr lang="en-US" sz="3600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noblest of all causes.</a:t>
            </a:r>
          </a:p>
          <a:p>
            <a:pPr algn="ctr"/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7356" y="571480"/>
            <a:ext cx="6829444" cy="1275608"/>
          </a:xfrm>
        </p:spPr>
        <p:txBody>
          <a:bodyPr>
            <a:normAutofit/>
          </a:bodyPr>
          <a:lstStyle/>
          <a:p>
            <a:r>
              <a:rPr lang="en-US" dirty="0" smtClean="0"/>
              <a:t>Who can donate eyes?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86116" y="2071678"/>
            <a:ext cx="5357850" cy="364333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Practically anybody can donate from the age of 1 year.</a:t>
            </a:r>
          </a:p>
          <a:p>
            <a:r>
              <a:rPr lang="en-US" dirty="0" smtClean="0"/>
              <a:t>Even if the deceased has medical history of hypertension, diabetes, asthma, tuberculosis etc can donate.</a:t>
            </a:r>
          </a:p>
          <a:p>
            <a:r>
              <a:rPr lang="en-US" dirty="0" smtClean="0"/>
              <a:t>Spectacle wearers and people who have undergone cataract operation can donate eyes.</a:t>
            </a:r>
            <a:endParaRPr lang="en-US" dirty="0"/>
          </a:p>
        </p:txBody>
      </p:sp>
      <p:pic>
        <p:nvPicPr>
          <p:cNvPr id="5" name="Picture 4" descr="blinking-ey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2786058"/>
            <a:ext cx="1643074" cy="13144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oman-beauty-ey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86124"/>
            <a:ext cx="3714776" cy="29703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8762" y="285728"/>
            <a:ext cx="7215238" cy="1143000"/>
          </a:xfrm>
        </p:spPr>
        <p:txBody>
          <a:bodyPr/>
          <a:lstStyle/>
          <a:p>
            <a:r>
              <a:rPr lang="en-US" dirty="0" smtClean="0"/>
              <a:t>Procedure to donate eyes.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00430" y="1500174"/>
            <a:ext cx="5643570" cy="500066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After death and should be collected within 6 hours.</a:t>
            </a:r>
          </a:p>
          <a:p>
            <a:r>
              <a:rPr lang="en-US" dirty="0" smtClean="0"/>
              <a:t>Eyes will be collected at the donors place.</a:t>
            </a:r>
          </a:p>
          <a:p>
            <a:r>
              <a:rPr lang="en-US" dirty="0" smtClean="0"/>
              <a:t>Collection of eyes will take only 10- 15 minutes.</a:t>
            </a:r>
          </a:p>
          <a:p>
            <a:r>
              <a:rPr lang="en-US" dirty="0" smtClean="0"/>
              <a:t>A trained physician using sterile procedure removes the eyes.</a:t>
            </a:r>
          </a:p>
          <a:p>
            <a:r>
              <a:rPr lang="en-US" dirty="0" smtClean="0"/>
              <a:t>To ensure no disfigurement of the face, artificial eyes are fitted in place.</a:t>
            </a:r>
          </a:p>
          <a:p>
            <a:r>
              <a:rPr lang="en-US" dirty="0" smtClean="0"/>
              <a:t>10 cc of blood is collected for testing.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8894" y="928670"/>
            <a:ext cx="6215106" cy="1143000"/>
          </a:xfrm>
        </p:spPr>
        <p:txBody>
          <a:bodyPr/>
          <a:lstStyle/>
          <a:p>
            <a:r>
              <a:rPr lang="en-US" dirty="0" smtClean="0"/>
              <a:t>Key instructions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86116" y="2357430"/>
            <a:ext cx="5329246" cy="3786214"/>
          </a:xfrm>
        </p:spPr>
        <p:txBody>
          <a:bodyPr>
            <a:normAutofit/>
          </a:bodyPr>
          <a:lstStyle/>
          <a:p>
            <a:r>
              <a:rPr lang="en-US" dirty="0" smtClean="0"/>
              <a:t>Close the eyelids of the deceased.</a:t>
            </a:r>
          </a:p>
          <a:p>
            <a:r>
              <a:rPr lang="en-US" dirty="0" smtClean="0"/>
              <a:t>Place a polythene cover with few ice cubes on forehead.</a:t>
            </a:r>
          </a:p>
          <a:p>
            <a:r>
              <a:rPr lang="en-US" dirty="0" smtClean="0"/>
              <a:t>Wrap some ice cubes in damp cotton and keep them on the eyes. This prevents the tissue from drying and helps keep it fresh.</a:t>
            </a:r>
            <a:endParaRPr lang="en-US" dirty="0"/>
          </a:p>
        </p:txBody>
      </p:sp>
      <p:pic>
        <p:nvPicPr>
          <p:cNvPr id="9" name="Picture 8" descr="ret54r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571876"/>
            <a:ext cx="3110529" cy="27146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785794"/>
            <a:ext cx="5800708" cy="5411807"/>
          </a:xfrm>
        </p:spPr>
        <p:txBody>
          <a:bodyPr>
            <a:normAutofit/>
          </a:bodyPr>
          <a:lstStyle/>
          <a:p>
            <a:r>
              <a:rPr lang="en-US" sz="2800" dirty="0" smtClean="0"/>
              <a:t>Switch off the fan.</a:t>
            </a:r>
          </a:p>
          <a:p>
            <a:r>
              <a:rPr lang="en-US" sz="2800" dirty="0" smtClean="0"/>
              <a:t>Raise the head of the deceased slightly by placing a pillow underneath.</a:t>
            </a:r>
          </a:p>
          <a:p>
            <a:r>
              <a:rPr lang="en-US" sz="2800" dirty="0" smtClean="0"/>
              <a:t>Apply antibiotic eye drops to prevent infection.</a:t>
            </a:r>
          </a:p>
          <a:p>
            <a:r>
              <a:rPr lang="en-US" sz="2800" dirty="0" smtClean="0"/>
              <a:t>Inform the nearest eye bank, dial 1919 (BSNL) or refer the site</a:t>
            </a:r>
          </a:p>
          <a:p>
            <a:pPr>
              <a:buNone/>
            </a:pPr>
            <a:r>
              <a:rPr lang="en-US" sz="2800" u="sng" dirty="0" smtClean="0">
                <a:solidFill>
                  <a:schemeClr val="accent3">
                    <a:lumMod val="60000"/>
                    <a:lumOff val="40000"/>
                  </a:schemeClr>
                </a:solidFill>
                <a:hlinkClick r:id="rId3"/>
              </a:rPr>
              <a:t>http</a:t>
            </a:r>
            <a:r>
              <a:rPr lang="en-US" sz="2800" u="sng" dirty="0">
                <a:solidFill>
                  <a:schemeClr val="accent3">
                    <a:lumMod val="60000"/>
                    <a:lumOff val="40000"/>
                  </a:schemeClr>
                </a:solidFill>
                <a:hlinkClick r:id="rId3"/>
              </a:rPr>
              <a:t>://</a:t>
            </a:r>
            <a:r>
              <a:rPr lang="en-US" sz="2800" u="sng" dirty="0" smtClean="0">
                <a:solidFill>
                  <a:schemeClr val="accent3">
                    <a:lumMod val="60000"/>
                    <a:lumOff val="40000"/>
                  </a:schemeClr>
                </a:solidFill>
                <a:hlinkClick r:id="rId3"/>
              </a:rPr>
              <a:t>www.ebai.org/html/eyepledgeform.asp</a:t>
            </a:r>
            <a:endParaRPr lang="en-US" sz="2800" u="sng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Picture 6" descr="eye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62" y="2571744"/>
            <a:ext cx="1500198" cy="1500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1670" y="928670"/>
            <a:ext cx="6472254" cy="1143000"/>
          </a:xfrm>
        </p:spPr>
        <p:txBody>
          <a:bodyPr/>
          <a:lstStyle/>
          <a:p>
            <a:r>
              <a:rPr lang="en-US" dirty="0" smtClean="0">
                <a:solidFill>
                  <a:srgbClr val="7030A0"/>
                </a:solidFill>
              </a:rPr>
              <a:t>‘Letter of Appreciation</a:t>
            </a:r>
            <a:r>
              <a:rPr lang="en-US" dirty="0" smtClean="0"/>
              <a:t>’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100638" y="2285992"/>
            <a:ext cx="4043362" cy="407196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Eye donation can be done only with the written consent of the next of kin in the presence of 2 witnesses.</a:t>
            </a:r>
          </a:p>
          <a:p>
            <a:r>
              <a:rPr lang="en-US" dirty="0" smtClean="0"/>
              <a:t>After the donation, the donor’s family will receive 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 </a:t>
            </a:r>
            <a:r>
              <a:rPr lang="en-US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‘Letter of Appreciation’ </a:t>
            </a:r>
            <a:r>
              <a:rPr lang="en-US" dirty="0" smtClean="0"/>
              <a:t>from the eye bank.</a:t>
            </a:r>
          </a:p>
          <a:p>
            <a:endParaRPr lang="en-US" dirty="0"/>
          </a:p>
        </p:txBody>
      </p:sp>
      <p:pic>
        <p:nvPicPr>
          <p:cNvPr id="6" name="Picture 5" descr="dead-ey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571744"/>
            <a:ext cx="4821208" cy="27146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7422" y="500042"/>
            <a:ext cx="6329378" cy="1347046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Who cannot donate eyes?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4678" y="2071678"/>
            <a:ext cx="5472122" cy="4252922"/>
          </a:xfrm>
        </p:spPr>
        <p:txBody>
          <a:bodyPr/>
          <a:lstStyle/>
          <a:p>
            <a:r>
              <a:rPr lang="en-US" dirty="0" smtClean="0"/>
              <a:t>Persons infected with or died from AIDS, Hepatitis B or C, rabies, septicemia, acute leukemia, tetanus, cholera, meningitis or encephalitis cannot donate eyes.</a:t>
            </a:r>
            <a:endParaRPr lang="en-US" dirty="0"/>
          </a:p>
        </p:txBody>
      </p:sp>
      <p:pic>
        <p:nvPicPr>
          <p:cNvPr id="5" name="Picture 4" descr="eyeleft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3972406"/>
            <a:ext cx="2428892" cy="19377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86116" y="642918"/>
            <a:ext cx="5614998" cy="1143000"/>
          </a:xfrm>
        </p:spPr>
        <p:txBody>
          <a:bodyPr>
            <a:normAutofit/>
          </a:bodyPr>
          <a:lstStyle/>
          <a:p>
            <a:r>
              <a:rPr lang="en-US" b="1" dirty="0" smtClean="0"/>
              <a:t>What can you do?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1736" y="2000240"/>
            <a:ext cx="6115064" cy="4324360"/>
          </a:xfrm>
        </p:spPr>
        <p:txBody>
          <a:bodyPr/>
          <a:lstStyle/>
          <a:p>
            <a:r>
              <a:rPr lang="en-US" dirty="0" smtClean="0"/>
              <a:t>Decide to donate your and your family’s eyes. </a:t>
            </a:r>
          </a:p>
          <a:p>
            <a:r>
              <a:rPr lang="en-US" dirty="0" smtClean="0"/>
              <a:t>Donate eyes of your near and dear departed ones. </a:t>
            </a:r>
          </a:p>
          <a:p>
            <a:r>
              <a:rPr lang="en-US" dirty="0" smtClean="0"/>
              <a:t>Create awareness of cornea retrieval. </a:t>
            </a:r>
          </a:p>
          <a:p>
            <a:r>
              <a:rPr lang="en-US" dirty="0" smtClean="0"/>
              <a:t>Contribute your mite for cornea retrieval project. </a:t>
            </a:r>
          </a:p>
          <a:p>
            <a:endParaRPr lang="en-US" dirty="0"/>
          </a:p>
        </p:txBody>
      </p:sp>
      <p:pic>
        <p:nvPicPr>
          <p:cNvPr id="5" name="Picture 4" descr="eyes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4786322"/>
            <a:ext cx="3857652" cy="14732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6182" y="4500570"/>
            <a:ext cx="5143536" cy="18573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200" dirty="0" smtClean="0">
                <a:solidFill>
                  <a:srgbClr val="7030A0"/>
                </a:solidFill>
              </a:rPr>
              <a:t>Don’t take your eyes to heaven, God knows we need them here</a:t>
            </a:r>
            <a:r>
              <a:rPr lang="en-US" sz="3200" dirty="0" smtClean="0"/>
              <a:t>.</a:t>
            </a:r>
            <a:endParaRPr lang="en-US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1071538" y="928670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One pair of eyes gives vision to </a:t>
            </a:r>
          </a:p>
          <a:p>
            <a:pPr algn="ctr"/>
            <a:r>
              <a:rPr lang="en-US" sz="2400" b="1" i="1" dirty="0" smtClean="0"/>
              <a:t>TWO</a:t>
            </a:r>
            <a:r>
              <a:rPr lang="en-US" sz="2400" b="1" dirty="0" smtClean="0"/>
              <a:t> corneal blind people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6" name="Picture 5" descr="th_Moonsey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2000240"/>
            <a:ext cx="3214710" cy="2732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alterscott.jpg"/>
          <p:cNvPicPr>
            <a:picLocks noChangeAspect="1"/>
          </p:cNvPicPr>
          <p:nvPr/>
        </p:nvPicPr>
        <p:blipFill>
          <a:blip r:embed="rId2"/>
          <a:srcRect l="12000" t="6316" r="12999" b="4737"/>
          <a:stretch>
            <a:fillRect/>
          </a:stretch>
        </p:blipFill>
        <p:spPr>
          <a:xfrm>
            <a:off x="500034" y="1928802"/>
            <a:ext cx="3571900" cy="402432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3372" y="2357430"/>
            <a:ext cx="4643438" cy="1928826"/>
          </a:xfrm>
        </p:spPr>
        <p:txBody>
          <a:bodyPr/>
          <a:lstStyle/>
          <a:p>
            <a:pPr algn="ctr">
              <a:buNone/>
            </a:pPr>
            <a:r>
              <a:rPr lang="en-US" dirty="0" smtClean="0">
                <a:solidFill>
                  <a:srgbClr val="00B050"/>
                </a:solidFill>
                <a:latin typeface="Bodoni MT Black" pitchFamily="18" charset="0"/>
              </a:rPr>
              <a:t>“Death is not the </a:t>
            </a:r>
          </a:p>
          <a:p>
            <a:pPr algn="ctr">
              <a:buNone/>
            </a:pPr>
            <a:r>
              <a:rPr lang="en-US" dirty="0" smtClean="0">
                <a:solidFill>
                  <a:srgbClr val="00B050"/>
                </a:solidFill>
                <a:latin typeface="Bodoni MT Black" pitchFamily="18" charset="0"/>
              </a:rPr>
              <a:t>last sleep, </a:t>
            </a:r>
          </a:p>
          <a:p>
            <a:pPr algn="ctr">
              <a:buNone/>
            </a:pPr>
            <a:r>
              <a:rPr lang="en-US" dirty="0" smtClean="0">
                <a:solidFill>
                  <a:srgbClr val="00B050"/>
                </a:solidFill>
                <a:latin typeface="Bodoni MT Black" pitchFamily="18" charset="0"/>
              </a:rPr>
              <a:t>it is the final </a:t>
            </a:r>
          </a:p>
          <a:p>
            <a:pPr algn="ctr">
              <a:buNone/>
            </a:pPr>
            <a:r>
              <a:rPr lang="en-US" dirty="0" smtClean="0">
                <a:solidFill>
                  <a:srgbClr val="00B050"/>
                </a:solidFill>
                <a:latin typeface="Bodoni MT Black" pitchFamily="18" charset="0"/>
              </a:rPr>
              <a:t>awakening.”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248</TotalTime>
  <Words>447</Words>
  <Application>Microsoft Office PowerPoint</Application>
  <PresentationFormat>On-screen Show (4:3)</PresentationFormat>
  <Paragraphs>56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Flow</vt:lpstr>
      <vt:lpstr>Donate Eyes…</vt:lpstr>
      <vt:lpstr>Slide 2</vt:lpstr>
      <vt:lpstr>Slide 3</vt:lpstr>
      <vt:lpstr>Who can donate eyes?</vt:lpstr>
      <vt:lpstr>Procedure to donate eyes.</vt:lpstr>
      <vt:lpstr>Key instructions</vt:lpstr>
      <vt:lpstr>Slide 7</vt:lpstr>
      <vt:lpstr>‘Letter of Appreciation’</vt:lpstr>
      <vt:lpstr>Who cannot donate eyes?</vt:lpstr>
      <vt:lpstr>What can you do? 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Eye donation</dc:title>
  <dc:creator>SAHAYA CHARITABLE TRUST</dc:creator>
  <cp:lastModifiedBy>sameir</cp:lastModifiedBy>
  <cp:revision>120</cp:revision>
  <dcterms:created xsi:type="dcterms:W3CDTF">2011-04-01T06:50:31Z</dcterms:created>
  <dcterms:modified xsi:type="dcterms:W3CDTF">2011-05-24T06:09:18Z</dcterms:modified>
</cp:coreProperties>
</file>